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2" r:id="rId9"/>
    <p:sldId id="263" r:id="rId10"/>
    <p:sldId id="266" r:id="rId11"/>
    <p:sldId id="282" r:id="rId12"/>
    <p:sldId id="281" r:id="rId13"/>
    <p:sldId id="283" r:id="rId14"/>
    <p:sldId id="270" r:id="rId15"/>
    <p:sldId id="273" r:id="rId16"/>
    <p:sldId id="265" r:id="rId17"/>
    <p:sldId id="264" r:id="rId18"/>
    <p:sldId id="271" r:id="rId19"/>
    <p:sldId id="269" r:id="rId20"/>
    <p:sldId id="267" r:id="rId21"/>
    <p:sldId id="268" r:id="rId22"/>
    <p:sldId id="274" r:id="rId23"/>
    <p:sldId id="277" r:id="rId24"/>
    <p:sldId id="279" r:id="rId25"/>
    <p:sldId id="275" r:id="rId26"/>
    <p:sldId id="276" r:id="rId27"/>
    <p:sldId id="2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322A-186A-40A3-BA8D-AAF4025BF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FE5945-0FC8-4C40-B94A-96959558D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0A234-832F-4BB8-AA1D-1A3214007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C997-BE57-4EED-8490-130EACFAA8C4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D773A-B001-4E4F-B032-13A8A320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30DAF-B213-4DA7-8882-33AF1C335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3069-DE64-47AB-87A0-7BDEC3191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59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923A-EAC3-4E42-997F-A32BDFFA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AB474-6C39-410D-B4CE-6A3A592D29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6E515-EA4C-4AD1-A51E-4826DABF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C997-BE57-4EED-8490-130EACFAA8C4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65CCC-5BE5-46E9-9094-993A864C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A09F0-58E5-47EC-932C-E0826BFE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3069-DE64-47AB-87A0-7BDEC3191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530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8DF212-8EE6-4FC6-99EA-CFFC91DAC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B5C6A-7596-4427-A424-7A2CD8813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44E32-77D7-4386-9BF7-A24DB926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C997-BE57-4EED-8490-130EACFAA8C4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02AA8-C7A3-49F5-8905-06F826606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F9CF1-2CD3-4C30-84DF-46734A41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3069-DE64-47AB-87A0-7BDEC3191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263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1998-1948-4BC2-B906-7913DE19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8678A-D5A6-4594-8BEA-4B4692E4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E4519-174F-4376-A527-72D0CB15F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C997-BE57-4EED-8490-130EACFAA8C4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E678A-2311-473C-BBE4-8A7CB046F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E6517-D308-4AEB-80D9-FEC81253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3069-DE64-47AB-87A0-7BDEC3191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23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3D2A-D587-4DEF-811E-9B5840803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D0DFF-D28E-4ADC-808E-AC54E10FE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E1FE4-B299-4C2F-9775-4CA0E688D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C997-BE57-4EED-8490-130EACFAA8C4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05A8F-FB2E-4A41-BA6A-E4217F961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30848-C504-42AB-8DDA-220A4201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3069-DE64-47AB-87A0-7BDEC3191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34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8E76-133A-4823-AA7D-D2562D869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87739-B3BC-4141-9641-297A0A5592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3FE8E9-E362-4299-BD79-36BACAD60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7DA3F-E47D-4A76-B379-95D86752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C997-BE57-4EED-8490-130EACFAA8C4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C79C9-FDED-4A15-BA75-BE45FB337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4E13B-8ABE-438E-8381-890D0967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3069-DE64-47AB-87A0-7BDEC3191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461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AC0F0-0D09-4FEF-A515-393D7B532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CB971-23FB-453E-AFF0-0411A85FD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3BC53-0087-41A3-9E0B-1F23AB915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517AD-15EA-4D00-AF8C-43B5F00332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0B5EE-2ED0-4F85-A3DC-FC54E36FD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FF672E-0431-468C-B81B-2AAA2A958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C997-BE57-4EED-8490-130EACFAA8C4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3C17D5-515B-4C38-8BAF-7214E20A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A87AFA-4D16-4142-A370-1378E3C6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3069-DE64-47AB-87A0-7BDEC3191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8882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E9359-274A-4435-8A60-900F53DFD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662615-3578-4A34-9E6C-7C117DC41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C997-BE57-4EED-8490-130EACFAA8C4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574B5-A4A4-4AEC-BC3D-7B7B9982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0582D-2BA6-46A7-A327-B7A1A97B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3069-DE64-47AB-87A0-7BDEC3191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023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4918AC-6B29-4EC1-AC07-9EE77DD8C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C997-BE57-4EED-8490-130EACFAA8C4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A30BD6-75FC-4685-B6B8-35255DFD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9395A-7E6C-4220-A669-AC458BC0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3069-DE64-47AB-87A0-7BDEC3191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093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3E43-7BE3-4CC3-A9FD-CDABF7F34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342F0-E153-4E48-AF12-79677816B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D6D91-CE92-4AD1-AB62-70B584887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7461E-3BA6-4301-9DFB-58B045744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C997-BE57-4EED-8490-130EACFAA8C4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B64B2-7AF6-4530-A88D-8652E300A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A8D45-11D6-418B-A60D-4081754A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3069-DE64-47AB-87A0-7BDEC3191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585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D7751-4F2C-49F3-8815-E42F9DD71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3DF979-4177-439D-B673-61F175AD6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8F325-043A-43A5-A70D-1377557A6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37A8F-7969-4F78-97A6-11D5E875C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C997-BE57-4EED-8490-130EACFAA8C4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FACA33-43C9-4063-877A-BFD10A1E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0973D-8793-48BA-A4F9-87F5C1B3E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3069-DE64-47AB-87A0-7BDEC3191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24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FEE72-B404-4403-A1A7-2DD6F45AE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9C9EF-BDD1-428C-9C08-7C17D90EE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F13AF-59F4-44A9-AB96-07610B8AC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9C997-BE57-4EED-8490-130EACFAA8C4}" type="datetimeFigureOut">
              <a:rPr lang="en-IN" smtClean="0"/>
              <a:t>30-10-2023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0D701-689F-4216-8C07-D1F1694E6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0AEEB-04A9-4128-B413-1E12655F77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33069-DE64-47AB-87A0-7BDEC31918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390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B9E02-48B1-402F-8F67-A083301B42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3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3511C-8ECA-4865-BBA2-1EF900D4FC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Image Restoration and Reconstruction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56308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DE5E0C-B4ED-41A1-9559-A03FA4FAC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913" y="166508"/>
            <a:ext cx="10290936" cy="6465795"/>
          </a:xfrm>
        </p:spPr>
      </p:pic>
    </p:spTree>
    <p:extLst>
      <p:ext uri="{BB962C8B-B14F-4D97-AF65-F5344CB8AC3E}">
        <p14:creationId xmlns:p14="http://schemas.microsoft.com/office/powerpoint/2010/main" val="531642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AF30506-B852-2146-1F52-AAED09E90E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935" y="1382653"/>
            <a:ext cx="3084388" cy="2999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6091EF1B-B949-1F11-4391-B78E04B6B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679" y="1891280"/>
            <a:ext cx="1432782" cy="124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1636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8EE674E-1C05-E215-D2D2-D7DAB237F8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267" y="0"/>
            <a:ext cx="8081466" cy="674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007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D90804D-2B48-D1EE-2BCF-1B585DA514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048" y="31750"/>
            <a:ext cx="8062679" cy="674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9368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9565C-C3EB-41A4-81CD-9DFAF637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16" y="128801"/>
            <a:ext cx="11793718" cy="653595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Estimating the noise parameters</a:t>
            </a:r>
          </a:p>
          <a:p>
            <a:pPr marL="0" indent="0">
              <a:buNone/>
            </a:pPr>
            <a:r>
              <a:rPr lang="en-IN" dirty="0"/>
              <a:t>Method 1: Observation of the image in the Fourier spectrum.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Noise will form frequency spikes.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D25ED70-1017-4324-B3EA-97D4FA864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6" y="2499172"/>
            <a:ext cx="4715355" cy="3495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BF0D85-EBB8-4E9F-9BD0-CD18A6914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071" y="2499172"/>
            <a:ext cx="4869376" cy="36091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4C8B2-9473-4B9A-9157-F0A3A963E7C5}"/>
              </a:ext>
            </a:extLst>
          </p:cNvPr>
          <p:cNvSpPr txBox="1"/>
          <p:nvPr/>
        </p:nvSpPr>
        <p:spPr>
          <a:xfrm>
            <a:off x="9959447" y="2960016"/>
            <a:ext cx="190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Gaussian noise</a:t>
            </a:r>
          </a:p>
        </p:txBody>
      </p:sp>
    </p:spTree>
    <p:extLst>
      <p:ext uri="{BB962C8B-B14F-4D97-AF65-F5344CB8AC3E}">
        <p14:creationId xmlns:p14="http://schemas.microsoft.com/office/powerpoint/2010/main" val="3441235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54427F-E9B7-465B-8E33-984C7D77F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358" y="2204085"/>
            <a:ext cx="5296016" cy="39254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3FFDD-D75E-40DC-887A-F4CED659E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368" y="2074851"/>
            <a:ext cx="5470375" cy="4054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F87938-168D-48F4-9D58-EAF05BDFEDDB}"/>
              </a:ext>
            </a:extLst>
          </p:cNvPr>
          <p:cNvSpPr txBox="1"/>
          <p:nvPr/>
        </p:nvSpPr>
        <p:spPr>
          <a:xfrm>
            <a:off x="1238865" y="1641987"/>
            <a:ext cx="2349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Gaussian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57834-6D60-4A7C-B51D-9FAA611F4F2D}"/>
              </a:ext>
            </a:extLst>
          </p:cNvPr>
          <p:cNvSpPr txBox="1"/>
          <p:nvPr/>
        </p:nvSpPr>
        <p:spPr>
          <a:xfrm>
            <a:off x="7895304" y="1449221"/>
            <a:ext cx="242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Salt and Pepper</a:t>
            </a:r>
          </a:p>
        </p:txBody>
      </p:sp>
    </p:spTree>
    <p:extLst>
      <p:ext uri="{BB962C8B-B14F-4D97-AF65-F5344CB8AC3E}">
        <p14:creationId xmlns:p14="http://schemas.microsoft.com/office/powerpoint/2010/main" val="2433590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46ED7-B902-4AC9-9999-7C525F6C9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43" y="53385"/>
            <a:ext cx="11821998" cy="657365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Salt and Pepper noise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44872-A260-4A14-A2B9-5ABAF118F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59" y="1273169"/>
            <a:ext cx="4908516" cy="3638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7D63E7-CF23-42AF-BA72-2DB9A8242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90" r="13506" b="5962"/>
          <a:stretch/>
        </p:blipFill>
        <p:spPr>
          <a:xfrm>
            <a:off x="7296346" y="1273169"/>
            <a:ext cx="4449452" cy="3996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EF28F3-F7BA-45BE-AA1D-B3B595BD6DF7}"/>
              </a:ext>
            </a:extLst>
          </p:cNvPr>
          <p:cNvSpPr txBox="1"/>
          <p:nvPr/>
        </p:nvSpPr>
        <p:spPr>
          <a:xfrm>
            <a:off x="805558" y="5307536"/>
            <a:ext cx="79613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Salt and Pepper Noise: </a:t>
            </a:r>
            <a:r>
              <a:rPr lang="en-US" dirty="0"/>
              <a:t>Salt and Pepper noise is added to an image by addition of both random bright (with 255 pixel value) and random dark (with 0 pixel value) all over the 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2924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A7CC201-D6BA-497B-8E82-03263DBE7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36185"/>
            <a:ext cx="4977353" cy="3689219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43AFB4-FEC8-40A3-8B07-1E06F19ACB81}"/>
              </a:ext>
            </a:extLst>
          </p:cNvPr>
          <p:cNvSpPr txBox="1"/>
          <p:nvPr/>
        </p:nvSpPr>
        <p:spPr>
          <a:xfrm>
            <a:off x="3827283" y="87556"/>
            <a:ext cx="2865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Fourier Transform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D789D2-5B23-43C0-B86E-F551C9D13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76" r="13231" b="10663"/>
          <a:stretch/>
        </p:blipFill>
        <p:spPr>
          <a:xfrm>
            <a:off x="4977353" y="472498"/>
            <a:ext cx="3893270" cy="32471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06A2BD-4806-44C6-804F-4A985A2B3643}"/>
              </a:ext>
            </a:extLst>
          </p:cNvPr>
          <p:cNvSpPr txBox="1"/>
          <p:nvPr/>
        </p:nvSpPr>
        <p:spPr>
          <a:xfrm>
            <a:off x="9341963" y="1517715"/>
            <a:ext cx="108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Gaussian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29B3C04-0E1F-41A6-9B42-FCB72CB89D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4" r="11622" b="8889"/>
          <a:stretch/>
        </p:blipFill>
        <p:spPr>
          <a:xfrm>
            <a:off x="4977353" y="3520357"/>
            <a:ext cx="3893270" cy="32413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57C9F2-C44A-4287-AD9C-B64D4A9A06E5}"/>
              </a:ext>
            </a:extLst>
          </p:cNvPr>
          <p:cNvSpPr txBox="1"/>
          <p:nvPr/>
        </p:nvSpPr>
        <p:spPr>
          <a:xfrm>
            <a:off x="9747315" y="4713402"/>
            <a:ext cx="189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Salt and Pepper</a:t>
            </a:r>
          </a:p>
        </p:txBody>
      </p:sp>
    </p:spTree>
    <p:extLst>
      <p:ext uri="{BB962C8B-B14F-4D97-AF65-F5344CB8AC3E}">
        <p14:creationId xmlns:p14="http://schemas.microsoft.com/office/powerpoint/2010/main" val="3321829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7E72A-922D-44F9-B730-4433E4F0E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295" y="2158554"/>
            <a:ext cx="7866984" cy="4261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D1CD4F-284C-4D81-8370-030DDF6B3150}"/>
              </a:ext>
            </a:extLst>
          </p:cNvPr>
          <p:cNvSpPr txBox="1"/>
          <p:nvPr/>
        </p:nvSpPr>
        <p:spPr>
          <a:xfrm>
            <a:off x="2950589" y="603315"/>
            <a:ext cx="5759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Histograms of images after adding noise</a:t>
            </a:r>
          </a:p>
        </p:txBody>
      </p:sp>
    </p:spTree>
    <p:extLst>
      <p:ext uri="{BB962C8B-B14F-4D97-AF65-F5344CB8AC3E}">
        <p14:creationId xmlns:p14="http://schemas.microsoft.com/office/powerpoint/2010/main" val="758161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C3FA6-BA4E-4527-A2F1-82CAF2B9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2140"/>
          </a:xfrm>
        </p:spPr>
        <p:txBody>
          <a:bodyPr>
            <a:noAutofit/>
          </a:bodyPr>
          <a:lstStyle/>
          <a:p>
            <a:r>
              <a:rPr lang="en-IN" sz="3200" b="1" dirty="0"/>
              <a:t>Small image strips of size 150 x 20 pixels cropped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FB27DB-3980-4BB0-B5EA-6AF9BA6B2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278" y="1000870"/>
            <a:ext cx="10599108" cy="3806800"/>
          </a:xfrm>
        </p:spPr>
      </p:pic>
    </p:spTree>
    <p:extLst>
      <p:ext uri="{BB962C8B-B14F-4D97-AF65-F5344CB8AC3E}">
        <p14:creationId xmlns:p14="http://schemas.microsoft.com/office/powerpoint/2010/main" val="1296465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B5A64-A88D-4EEA-A50B-CBAB77DB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8" y="25105"/>
            <a:ext cx="12117371" cy="6733914"/>
          </a:xfrm>
        </p:spPr>
        <p:txBody>
          <a:bodyPr/>
          <a:lstStyle/>
          <a:p>
            <a:r>
              <a:rPr lang="en-IN" dirty="0"/>
              <a:t>Image Restoration: Recover an image that has been degraded</a:t>
            </a:r>
          </a:p>
          <a:p>
            <a:r>
              <a:rPr lang="en-IN" dirty="0"/>
              <a:t>Restoration is done by using prior knowledge of the degradation phenomenon</a:t>
            </a:r>
          </a:p>
          <a:p>
            <a:r>
              <a:rPr lang="en-IN" dirty="0"/>
              <a:t>Model the </a:t>
            </a:r>
            <a:r>
              <a:rPr lang="en-IN" b="1" dirty="0">
                <a:solidFill>
                  <a:srgbClr val="C00000"/>
                </a:solidFill>
              </a:rPr>
              <a:t>degradation</a:t>
            </a:r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dirty="0"/>
              <a:t>process and apply the </a:t>
            </a:r>
            <a:r>
              <a:rPr lang="en-IN" b="1" dirty="0">
                <a:solidFill>
                  <a:srgbClr val="C00000"/>
                </a:solidFill>
              </a:rPr>
              <a:t>inverse of that model </a:t>
            </a:r>
            <a:r>
              <a:rPr lang="en-IN" dirty="0"/>
              <a:t>to restore the image</a:t>
            </a:r>
          </a:p>
          <a:p>
            <a:r>
              <a:rPr lang="en-IN" dirty="0"/>
              <a:t>Can be done in spatial domain as well as frequency domain 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317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99E79D-AAF0-4E1A-9461-EB0A004C3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55" r="30287"/>
          <a:stretch/>
        </p:blipFill>
        <p:spPr>
          <a:xfrm>
            <a:off x="576833" y="970959"/>
            <a:ext cx="9451487" cy="34125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1CD17A-9C00-468F-81AB-1E0E43F974FF}"/>
              </a:ext>
            </a:extLst>
          </p:cNvPr>
          <p:cNvSpPr txBox="1"/>
          <p:nvPr/>
        </p:nvSpPr>
        <p:spPr>
          <a:xfrm>
            <a:off x="725864" y="263951"/>
            <a:ext cx="5156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Noise reduction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33CA8-4149-4C14-9A13-F2AD0EBB8C2A}"/>
              </a:ext>
            </a:extLst>
          </p:cNvPr>
          <p:cNvSpPr txBox="1"/>
          <p:nvPr/>
        </p:nvSpPr>
        <p:spPr>
          <a:xfrm>
            <a:off x="1545995" y="5147035"/>
            <a:ext cx="7513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How to use spatial filters for noise reduction ?</a:t>
            </a:r>
          </a:p>
        </p:txBody>
      </p:sp>
    </p:spTree>
    <p:extLst>
      <p:ext uri="{BB962C8B-B14F-4D97-AF65-F5344CB8AC3E}">
        <p14:creationId xmlns:p14="http://schemas.microsoft.com/office/powerpoint/2010/main" val="3625729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C3ADE-AA0C-4D7B-9B97-A4D5155C7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43" y="100519"/>
            <a:ext cx="11869131" cy="682818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Mean filters</a:t>
            </a:r>
          </a:p>
          <a:p>
            <a:r>
              <a:rPr lang="en-IN" dirty="0"/>
              <a:t>Arithmetic mean filter</a:t>
            </a:r>
          </a:p>
          <a:p>
            <a:pPr marL="0" indent="0">
              <a:buNone/>
            </a:pPr>
            <a:r>
              <a:rPr lang="en-IN" dirty="0"/>
              <a:t>Computes the average value of the corrupted image in the small sub region s considered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Geometric mean filter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Harmonic mean filter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6F282-7A51-4AC8-AEDB-5E1C796A1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02" y="1939364"/>
            <a:ext cx="4013125" cy="1114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768E45-006B-4312-AF8E-7B6E3885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018" y="4003680"/>
            <a:ext cx="4397095" cy="1010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7DCD1F-48CC-454B-B51F-3A09E6581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572" y="5439584"/>
            <a:ext cx="3299603" cy="11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6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BAF24-A8D7-460D-A993-C5B890CF6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72240"/>
            <a:ext cx="12038029" cy="667735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Order Statistics filters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29EB94B-3642-429E-B844-473ED004C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1" r="43774" b="24663"/>
          <a:stretch/>
        </p:blipFill>
        <p:spPr>
          <a:xfrm>
            <a:off x="1814660" y="592428"/>
            <a:ext cx="6603476" cy="567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34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51A8EA-78EE-4B2E-9D69-3590C3F5E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976" y="374413"/>
            <a:ext cx="10014409" cy="5903885"/>
          </a:xfrm>
        </p:spPr>
      </p:pic>
    </p:spTree>
    <p:extLst>
      <p:ext uri="{BB962C8B-B14F-4D97-AF65-F5344CB8AC3E}">
        <p14:creationId xmlns:p14="http://schemas.microsoft.com/office/powerpoint/2010/main" val="2844305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859A58-6AD8-4606-9AFF-566097BFD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08" y="15152"/>
            <a:ext cx="8030003" cy="45611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E9171-0792-4DEE-BA44-0C7D165BE141}"/>
              </a:ext>
            </a:extLst>
          </p:cNvPr>
          <p:cNvSpPr txBox="1"/>
          <p:nvPr/>
        </p:nvSpPr>
        <p:spPr>
          <a:xfrm>
            <a:off x="615915" y="4303455"/>
            <a:ext cx="78383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d ranges from 0 to = mn-1</a:t>
            </a:r>
          </a:p>
          <a:p>
            <a:r>
              <a:rPr lang="en-IN" sz="3200" dirty="0"/>
              <a:t>When d=0, it becomes and average filter</a:t>
            </a:r>
          </a:p>
          <a:p>
            <a:r>
              <a:rPr lang="en-IN" sz="3200" dirty="0"/>
              <a:t>When d=mn-1, it becomes a median filter</a:t>
            </a:r>
          </a:p>
          <a:p>
            <a:r>
              <a:rPr lang="en-IN" sz="3200" dirty="0"/>
              <a:t>Useful in case of a combination of Gaussian and salt and pepper noise</a:t>
            </a:r>
          </a:p>
        </p:txBody>
      </p:sp>
    </p:spTree>
    <p:extLst>
      <p:ext uri="{BB962C8B-B14F-4D97-AF65-F5344CB8AC3E}">
        <p14:creationId xmlns:p14="http://schemas.microsoft.com/office/powerpoint/2010/main" val="2922359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63592-5736-4B9B-BDE7-333573C7B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9" y="43959"/>
            <a:ext cx="11982253" cy="6696206"/>
          </a:xfrm>
        </p:spPr>
        <p:txBody>
          <a:bodyPr/>
          <a:lstStyle/>
          <a:p>
            <a:r>
              <a:rPr lang="en-IN" dirty="0"/>
              <a:t>Mean filter blurs the image</a:t>
            </a:r>
          </a:p>
          <a:p>
            <a:r>
              <a:rPr lang="en-IN" dirty="0"/>
              <a:t>Median filter removes noise without blurring the image</a:t>
            </a:r>
          </a:p>
          <a:p>
            <a:r>
              <a:rPr lang="en-IN" dirty="0"/>
              <a:t>Median filter is good when salt and pepper is present.</a:t>
            </a:r>
          </a:p>
          <a:p>
            <a:r>
              <a:rPr lang="en-US" dirty="0"/>
              <a:t>Max filter is good for pepper noise </a:t>
            </a:r>
          </a:p>
          <a:p>
            <a:r>
              <a:rPr lang="en-US" dirty="0"/>
              <a:t>Min filter is good for salt noise.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2875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05669-52CA-4049-B1EF-FE555A85F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48" y="124644"/>
            <a:ext cx="11855246" cy="634498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Removal of Salt and Pepper noise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Removal of Gaussian noise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518FA-A794-4A37-A9EE-69B01BE49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9" t="20573" r="5035" b="23128"/>
          <a:stretch/>
        </p:blipFill>
        <p:spPr>
          <a:xfrm>
            <a:off x="1560975" y="4021644"/>
            <a:ext cx="9070050" cy="2561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91F3F5-3FEA-4D2F-8C3B-6A1582129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9" t="15587" r="7423" b="21686"/>
          <a:stretch/>
        </p:blipFill>
        <p:spPr>
          <a:xfrm>
            <a:off x="1397296" y="517941"/>
            <a:ext cx="8432831" cy="275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96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2599D4-A6FD-40FA-8ED0-EC645E043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940" y="147654"/>
            <a:ext cx="11073979" cy="6583084"/>
          </a:xfrm>
        </p:spPr>
      </p:pic>
    </p:spTree>
    <p:extLst>
      <p:ext uri="{BB962C8B-B14F-4D97-AF65-F5344CB8AC3E}">
        <p14:creationId xmlns:p14="http://schemas.microsoft.com/office/powerpoint/2010/main" val="390789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B5A64-A88D-4EEA-A50B-CBAB77DB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8" y="25105"/>
            <a:ext cx="12117371" cy="67339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Model of the image restoration process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b="1" dirty="0">
                <a:solidFill>
                  <a:srgbClr val="C00000"/>
                </a:solidFill>
              </a:rPr>
              <a:t>f(</a:t>
            </a:r>
            <a:r>
              <a:rPr lang="en-IN" b="1" dirty="0" err="1">
                <a:solidFill>
                  <a:srgbClr val="C00000"/>
                </a:solidFill>
              </a:rPr>
              <a:t>x,y</a:t>
            </a:r>
            <a:r>
              <a:rPr lang="en-IN" b="1" dirty="0">
                <a:solidFill>
                  <a:srgbClr val="C00000"/>
                </a:solidFill>
              </a:rPr>
              <a:t>) is processed with a degradation function H  and noise term to produce the degraded image g(</a:t>
            </a:r>
            <a:r>
              <a:rPr lang="en-IN" b="1" dirty="0" err="1">
                <a:solidFill>
                  <a:srgbClr val="C00000"/>
                </a:solidFill>
              </a:rPr>
              <a:t>x,y</a:t>
            </a:r>
            <a:r>
              <a:rPr lang="en-IN" b="1" dirty="0">
                <a:solidFill>
                  <a:srgbClr val="C00000"/>
                </a:solidFill>
              </a:rPr>
              <a:t>)</a:t>
            </a:r>
          </a:p>
          <a:p>
            <a:r>
              <a:rPr lang="en-IN" dirty="0"/>
              <a:t>Restoration: Given g(</a:t>
            </a:r>
            <a:r>
              <a:rPr lang="en-IN" dirty="0" err="1"/>
              <a:t>x,y</a:t>
            </a:r>
            <a:r>
              <a:rPr lang="en-IN" dirty="0"/>
              <a:t>), some knowledge about H the noise term and some knowledge about the additive noise, obtain an estimate f’(</a:t>
            </a:r>
            <a:r>
              <a:rPr lang="en-IN" dirty="0" err="1"/>
              <a:t>x,y</a:t>
            </a:r>
            <a:r>
              <a:rPr lang="en-IN" dirty="0"/>
              <a:t>) of the original image</a:t>
            </a:r>
          </a:p>
          <a:p>
            <a:r>
              <a:rPr lang="en-IN" dirty="0"/>
              <a:t>More we know about H and noise more close approximation of the original image can be obtained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2E8A4-6458-411C-A67F-5F518D641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13" y="531903"/>
            <a:ext cx="8254977" cy="27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2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252B0-2925-4346-9387-D774881CA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8" y="53386"/>
            <a:ext cx="12019961" cy="6677352"/>
          </a:xfrm>
        </p:spPr>
        <p:txBody>
          <a:bodyPr/>
          <a:lstStyle/>
          <a:p>
            <a:r>
              <a:rPr lang="en-IN" dirty="0"/>
              <a:t>Degraded image in spatial domain is given as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Convolution of h(</a:t>
            </a:r>
            <a:r>
              <a:rPr lang="en-IN" dirty="0" err="1"/>
              <a:t>x,y</a:t>
            </a:r>
            <a:r>
              <a:rPr lang="en-IN" dirty="0"/>
              <a:t>) and f(</a:t>
            </a:r>
            <a:r>
              <a:rPr lang="en-IN" dirty="0" err="1"/>
              <a:t>x,y</a:t>
            </a:r>
            <a:r>
              <a:rPr lang="en-IN" dirty="0"/>
              <a:t>)</a:t>
            </a:r>
          </a:p>
          <a:p>
            <a:r>
              <a:rPr lang="en-IN" dirty="0"/>
              <a:t>In frequency domain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Multiplication of H(</a:t>
            </a:r>
            <a:r>
              <a:rPr lang="en-IN" dirty="0" err="1"/>
              <a:t>u,v</a:t>
            </a:r>
            <a:r>
              <a:rPr lang="en-IN" dirty="0"/>
              <a:t>) and F(</a:t>
            </a:r>
            <a:r>
              <a:rPr lang="en-IN" dirty="0" err="1"/>
              <a:t>u,v</a:t>
            </a:r>
            <a:r>
              <a:rPr lang="en-IN" dirty="0"/>
              <a:t>)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639AA-9151-4389-9D1E-6EE71A197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92" y="521566"/>
            <a:ext cx="5777896" cy="1043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18A25B-99D8-4CFC-BE17-AC094F7F8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885" y="3221475"/>
            <a:ext cx="7892556" cy="124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37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43E01-F5DF-474B-9F94-11AAF600B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4531"/>
            <a:ext cx="11896627" cy="6752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Noise models:</a:t>
            </a:r>
          </a:p>
          <a:p>
            <a:r>
              <a:rPr lang="en-IN" dirty="0"/>
              <a:t>Noise Arises during the acquisition and/or transmission</a:t>
            </a:r>
          </a:p>
          <a:p>
            <a:r>
              <a:rPr lang="en-IN" dirty="0"/>
              <a:t>While acquiring with CCD cameras, light level and sensor temperatures affects the amount of noise in the image</a:t>
            </a:r>
          </a:p>
          <a:p>
            <a:r>
              <a:rPr lang="en-IN" dirty="0"/>
              <a:t>During transmission by interference in the transmission channel</a:t>
            </a:r>
          </a:p>
          <a:p>
            <a:r>
              <a:rPr lang="en-IN" dirty="0"/>
              <a:t>Image transmitted by wireless medium can be affected by lightning or other atmospheric disturbance</a:t>
            </a:r>
          </a:p>
          <a:p>
            <a:r>
              <a:rPr lang="en-IN" dirty="0"/>
              <a:t>Noise component is an image is of the same size of the input image</a:t>
            </a:r>
          </a:p>
        </p:txBody>
      </p:sp>
    </p:spTree>
    <p:extLst>
      <p:ext uri="{BB962C8B-B14F-4D97-AF65-F5344CB8AC3E}">
        <p14:creationId xmlns:p14="http://schemas.microsoft.com/office/powerpoint/2010/main" val="330059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43E01-F5DF-474B-9F94-11AAF600B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4531"/>
            <a:ext cx="11896627" cy="6752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Types of noise</a:t>
            </a:r>
          </a:p>
          <a:p>
            <a:r>
              <a:rPr lang="en-IN" dirty="0"/>
              <a:t>Gaussian noise</a:t>
            </a:r>
          </a:p>
          <a:p>
            <a:r>
              <a:rPr lang="en-IN" dirty="0"/>
              <a:t>Rayleigh noise</a:t>
            </a:r>
          </a:p>
          <a:p>
            <a:r>
              <a:rPr lang="en-IN" dirty="0"/>
              <a:t>Gamma noise</a:t>
            </a:r>
          </a:p>
          <a:p>
            <a:r>
              <a:rPr lang="en-IN" dirty="0"/>
              <a:t>Exponential noise</a:t>
            </a:r>
          </a:p>
          <a:p>
            <a:r>
              <a:rPr lang="en-IN" dirty="0"/>
              <a:t>Uniform noise</a:t>
            </a:r>
          </a:p>
          <a:p>
            <a:r>
              <a:rPr lang="en-IN" dirty="0"/>
              <a:t>Salt and pepper (impulse) noise</a:t>
            </a:r>
          </a:p>
        </p:txBody>
      </p:sp>
    </p:spTree>
    <p:extLst>
      <p:ext uri="{BB962C8B-B14F-4D97-AF65-F5344CB8AC3E}">
        <p14:creationId xmlns:p14="http://schemas.microsoft.com/office/powerpoint/2010/main" val="322108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985E1-3AB6-4E19-BF5F-CA54FE01A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15" y="53385"/>
            <a:ext cx="11878559" cy="6639645"/>
          </a:xfrm>
        </p:spPr>
        <p:txBody>
          <a:bodyPr/>
          <a:lstStyle/>
          <a:p>
            <a:r>
              <a:rPr lang="en-IN" dirty="0"/>
              <a:t>Gaussian Noise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Rayleigh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91E71-433F-4B9F-9419-61A53CB12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863" y="455007"/>
            <a:ext cx="6690473" cy="1431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BCA6F-AB5E-45D2-B0A2-6D78A5A4A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15" y="1929135"/>
            <a:ext cx="8736296" cy="639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31B735-7E34-4F42-A75A-551C7A92BA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07"/>
          <a:stretch/>
        </p:blipFill>
        <p:spPr>
          <a:xfrm>
            <a:off x="315357" y="3574818"/>
            <a:ext cx="8386811" cy="2112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F6EE6C-3F3E-4765-9A6F-1FE7B810B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626" y="5742385"/>
            <a:ext cx="57150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43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E179A5-05E9-458A-AF6A-987EC814B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047456" cy="6611364"/>
          </a:xfrm>
        </p:spPr>
        <p:txBody>
          <a:bodyPr/>
          <a:lstStyle/>
          <a:p>
            <a:r>
              <a:rPr lang="en-IN" dirty="0"/>
              <a:t>Erlang(Gamma noise)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Exponential Noise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C47A3A-A976-439C-A432-6FE32EE78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97" y="589126"/>
            <a:ext cx="7084243" cy="2984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C50FB6-DAC6-409C-BF85-E7CA3ADA4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215" y="4101429"/>
            <a:ext cx="60293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2D5A9-6447-4DFB-94E3-0C290E89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2" y="100519"/>
            <a:ext cx="11859705" cy="6658500"/>
          </a:xfrm>
        </p:spPr>
        <p:txBody>
          <a:bodyPr/>
          <a:lstStyle/>
          <a:p>
            <a:r>
              <a:rPr lang="en-IN" dirty="0"/>
              <a:t>Uniform Noise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Impulse (Salt and Pepper noise)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1A149-F30A-44E1-99D1-F45F6BDDF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911" y="623104"/>
            <a:ext cx="6117850" cy="3367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F769E8-3D43-4E28-A4FA-946403803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58" y="4843692"/>
            <a:ext cx="7278381" cy="161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86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20928</TotalTime>
  <Words>510</Words>
  <Application>Microsoft Office PowerPoint</Application>
  <PresentationFormat>Widescreen</PresentationFormat>
  <Paragraphs>113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Office Theme</vt:lpstr>
      <vt:lpstr>Unit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Small image strips of size 150 x 20 pixels cropped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2</dc:title>
  <dc:creator>Nisha Chandran S</dc:creator>
  <cp:lastModifiedBy>Nisha Chandran</cp:lastModifiedBy>
  <cp:revision>190</cp:revision>
  <dcterms:created xsi:type="dcterms:W3CDTF">2021-10-15T13:15:14Z</dcterms:created>
  <dcterms:modified xsi:type="dcterms:W3CDTF">2023-10-31T04:29:32Z</dcterms:modified>
</cp:coreProperties>
</file>